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6" r:id="rId5"/>
    <p:sldId id="267" r:id="rId6"/>
    <p:sldId id="268" r:id="rId7"/>
    <p:sldId id="270" r:id="rId8"/>
    <p:sldId id="271" r:id="rId9"/>
    <p:sldId id="276" r:id="rId10"/>
    <p:sldId id="272" r:id="rId11"/>
    <p:sldId id="275" r:id="rId12"/>
    <p:sldId id="274" r:id="rId13"/>
    <p:sldId id="277" r:id="rId14"/>
    <p:sldId id="273" r:id="rId15"/>
    <p:sldId id="280" r:id="rId16"/>
    <p:sldId id="281" r:id="rId17"/>
    <p:sldId id="279" r:id="rId18"/>
    <p:sldId id="278" r:id="rId19"/>
    <p:sldId id="282" r:id="rId20"/>
    <p:sldId id="264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4260D9-0091-40E0-9C91-6F8D2F7DB559}">
          <p14:sldIdLst>
            <p14:sldId id="261"/>
            <p14:sldId id="262"/>
          </p14:sldIdLst>
        </p14:section>
        <p14:section name="Раздел без заголовка" id="{7ACB3F86-3C7C-495E-A716-C68A1FBBD332}">
          <p14:sldIdLst>
            <p14:sldId id="265"/>
            <p14:sldId id="266"/>
            <p14:sldId id="267"/>
            <p14:sldId id="268"/>
            <p14:sldId id="270"/>
            <p14:sldId id="271"/>
            <p14:sldId id="276"/>
            <p14:sldId id="272"/>
            <p14:sldId id="275"/>
            <p14:sldId id="274"/>
            <p14:sldId id="277"/>
            <p14:sldId id="273"/>
            <p14:sldId id="280"/>
            <p14:sldId id="281"/>
            <p14:sldId id="279"/>
            <p14:sldId id="278"/>
            <p14:sldId id="28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>
      <p:cViewPr>
        <p:scale>
          <a:sx n="76" d="100"/>
          <a:sy n="76" d="100"/>
        </p:scale>
        <p:origin x="-119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</a:t>
            </a:r>
          </a:p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 Игрушки из глины»</a:t>
            </a:r>
          </a:p>
          <a:p>
            <a:pPr algn="ctr"/>
            <a:endParaRPr lang="ru-RU" sz="4800" b="1" dirty="0" smtClean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Автор: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Пасынкова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Н.П.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«Коврики для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филимоновских</a:t>
            </a:r>
            <a:endParaRPr lang="ru-RU" sz="2400" b="1" dirty="0" smtClean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игрушек»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3850"/>
            <a:ext cx="4379979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6" y="114385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</a:t>
            </a:r>
            <a:r>
              <a:rPr lang="ru-RU" sz="2800" b="1" dirty="0" err="1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Филимоновские</a:t>
            </a:r>
            <a:r>
              <a:rPr lang="ru-RU" sz="28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 лошадки»</a:t>
            </a:r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5" y="1412776"/>
            <a:ext cx="4416491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7984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20272" cy="45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3709" y="227687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Опытно-экспериментальная деятельность</a:t>
            </a:r>
            <a:endParaRPr lang="ru-RU" sz="32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24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 Глина меняет форму, а камень нет»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3688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09" y="654069"/>
            <a:ext cx="4031940" cy="3023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09" y="3732324"/>
            <a:ext cx="4019547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4261" y="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Мастера гончарного дела</a:t>
            </a:r>
            <a:endParaRPr lang="ru-RU" sz="24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35283"/>
            <a:ext cx="3783147" cy="2837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06" y="519326"/>
            <a:ext cx="3804423" cy="2853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06" y="3501008"/>
            <a:ext cx="3853943" cy="2890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4" y="3528758"/>
            <a:ext cx="2599767" cy="17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978" y="10686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 Игрушка из песка 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глины»</a:t>
            </a:r>
            <a:endParaRPr lang="ru-RU" sz="24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9179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00" y="568527"/>
            <a:ext cx="3994512" cy="2995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2" y="3597718"/>
            <a:ext cx="3999512" cy="29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978" y="10686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 Игрушка из песка 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глины»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( через 3 дня)</a:t>
            </a:r>
            <a:endParaRPr lang="ru-RU" sz="24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5715"/>
            <a:ext cx="3816424" cy="2862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98" y="1094808"/>
            <a:ext cx="3728142" cy="2796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98" y="3947826"/>
            <a:ext cx="3880232" cy="29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7182" y="9289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Совместные работы родителей и детей</a:t>
            </a:r>
            <a:endParaRPr lang="ru-RU" sz="24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979">
            <a:off x="610666" y="948534"/>
            <a:ext cx="3184119" cy="4245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6851">
            <a:off x="4423852" y="1693565"/>
            <a:ext cx="4391035" cy="32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7182" y="9289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Совместные работы родителей и детей</a:t>
            </a:r>
            <a:endParaRPr lang="ru-RU" sz="24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3201">
            <a:off x="403688" y="1534865"/>
            <a:ext cx="4091947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070">
            <a:off x="5364088" y="964809"/>
            <a:ext cx="257476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2524" y="2492896"/>
            <a:ext cx="6317948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1880" y="162880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Цель проекта:</a:t>
            </a:r>
            <a:endParaRPr lang="ru-RU" sz="36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924944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Формирование у детей интереса к народной культуре через знакомство с народными игрушками и играми, в процессе включения в художественно-продуктивную деятельность всех участников 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Выражаем огромную благодарность в реализации проекта «Игрушки из глины»</a:t>
            </a:r>
            <a:endParaRPr lang="ru-RU" sz="2400" b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268760"/>
            <a:ext cx="6497060" cy="2232248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412776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Семье Смычек Акулины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Семье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Нечай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Миланы</a:t>
            </a:r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Семье Есина Александра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Семье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Мишариной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Ольги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Социально-коммуникативное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Формирование </a:t>
            </a:r>
            <a:r>
              <a:rPr lang="ru-RU" sz="1600" dirty="0">
                <a:latin typeface="Georgia" panose="02040502050405020303" pitchFamily="18" charset="0"/>
              </a:rPr>
              <a:t>интереса к русским народным традициям и обычаям. Воспитание уважения к истории и традициям своей Родины.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Формировать </a:t>
            </a:r>
            <a:r>
              <a:rPr lang="ru-RU" sz="1600" dirty="0">
                <a:latin typeface="Georgia" panose="02040502050405020303" pitchFamily="18" charset="0"/>
              </a:rPr>
              <a:t>готовность к совместной деятельности со </a:t>
            </a:r>
            <a:r>
              <a:rPr lang="ru-RU" sz="1600" dirty="0" smtClean="0">
                <a:latin typeface="Georgia" panose="02040502050405020303" pitchFamily="18" charset="0"/>
              </a:rPr>
              <a:t>сверстниками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Содействовать </a:t>
            </a:r>
            <a:r>
              <a:rPr lang="ru-RU" sz="1600" dirty="0">
                <a:latin typeface="Georgia" panose="02040502050405020303" pitchFamily="18" charset="0"/>
              </a:rPr>
              <a:t>развитию доброжелательному общению детей с взрослыми и </a:t>
            </a:r>
            <a:r>
              <a:rPr lang="ru-RU" sz="1600" dirty="0" smtClean="0">
                <a:latin typeface="Georgia" panose="02040502050405020303" pitchFamily="18" charset="0"/>
              </a:rPr>
              <a:t>сверстниками.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Использовать </a:t>
            </a:r>
            <a:r>
              <a:rPr lang="ru-RU" sz="1600" dirty="0">
                <a:latin typeface="Georgia" panose="02040502050405020303" pitchFamily="18" charset="0"/>
              </a:rPr>
              <a:t>полученные новые знания в самостоятельной игровой деятельности.</a:t>
            </a:r>
          </a:p>
          <a:p>
            <a:r>
              <a:rPr lang="ru-RU" sz="1600" b="1" dirty="0">
                <a:latin typeface="Georgia" panose="02040502050405020303" pitchFamily="18" charset="0"/>
              </a:rPr>
              <a:t>Познавательное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Сформировать </a:t>
            </a:r>
            <a:r>
              <a:rPr lang="ru-RU" sz="1600" dirty="0">
                <a:latin typeface="Georgia" panose="02040502050405020303" pitchFamily="18" charset="0"/>
              </a:rPr>
              <a:t>у детей представление о русских народных игрушках (Дымка, </a:t>
            </a:r>
            <a:r>
              <a:rPr lang="ru-RU" sz="1600" dirty="0" err="1">
                <a:latin typeface="Georgia" panose="02040502050405020303" pitchFamily="18" charset="0"/>
              </a:rPr>
              <a:t>Филимоновская</a:t>
            </a:r>
            <a:r>
              <a:rPr lang="ru-RU" sz="1600" dirty="0">
                <a:latin typeface="Georgia" panose="02040502050405020303" pitchFamily="18" charset="0"/>
              </a:rPr>
              <a:t>  игрушка).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Развивать </a:t>
            </a:r>
            <a:r>
              <a:rPr lang="ru-RU" sz="1600" dirty="0">
                <a:latin typeface="Georgia" panose="02040502050405020303" pitchFamily="18" charset="0"/>
              </a:rPr>
              <a:t>познавательный интерес и умения детей узнавать в изображении знакомые  предметы, называть их, выделять простые элементы росписи  народных  промыслов, декора игрушек, в процессе совместной исследовательской </a:t>
            </a:r>
            <a:r>
              <a:rPr lang="ru-RU" sz="1600" dirty="0" smtClean="0">
                <a:latin typeface="Georgia" panose="02040502050405020303" pitchFamily="18" charset="0"/>
              </a:rPr>
              <a:t>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Формировать </a:t>
            </a:r>
            <a:r>
              <a:rPr lang="ru-RU" sz="1600" dirty="0">
                <a:latin typeface="Georgia" panose="02040502050405020303" pitchFamily="18" charset="0"/>
              </a:rPr>
              <a:t>исследовательские навыки. Развивать восприятие, создавая условия для ознакомления детей с условиями создания различных народных </a:t>
            </a:r>
            <a:r>
              <a:rPr lang="ru-RU" sz="1600" dirty="0" smtClean="0">
                <a:latin typeface="Georgia" panose="02040502050405020303" pitchFamily="18" charset="0"/>
              </a:rPr>
              <a:t>игрушек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Способствовать </a:t>
            </a:r>
            <a:r>
              <a:rPr lang="ru-RU" sz="1600" dirty="0">
                <a:latin typeface="Georgia" panose="02040502050405020303" pitchFamily="18" charset="0"/>
              </a:rPr>
              <a:t>овладению умениями украшать народными узорами силуэты игрушек и других предметов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Речевое развитие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Развивать </a:t>
            </a:r>
            <a:r>
              <a:rPr lang="ru-RU" sz="1600" dirty="0">
                <a:latin typeface="Georgia" panose="02040502050405020303" pitchFamily="18" charset="0"/>
              </a:rPr>
              <a:t>связанную речь, активизировать и обогащать словарь, используя все виды фольклора (сказки, песенки, </a:t>
            </a:r>
            <a:r>
              <a:rPr lang="ru-RU" sz="1600" dirty="0" err="1">
                <a:latin typeface="Georgia" panose="02040502050405020303" pitchFamily="18" charset="0"/>
              </a:rPr>
              <a:t>потешки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заклички</a:t>
            </a:r>
            <a:r>
              <a:rPr lang="ru-RU" sz="1600" dirty="0">
                <a:latin typeface="Georgia" panose="02040502050405020303" pitchFamily="18" charset="0"/>
              </a:rPr>
              <a:t>, пословицы, поговорки, загадки, хороводы</a:t>
            </a:r>
            <a:r>
              <a:rPr lang="ru-RU" sz="1600" dirty="0" smtClean="0">
                <a:latin typeface="Georgia" panose="02040502050405020303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Знакомить </a:t>
            </a:r>
            <a:r>
              <a:rPr lang="ru-RU" sz="1600" dirty="0">
                <a:latin typeface="Georgia" panose="02040502050405020303" pitchFamily="18" charset="0"/>
              </a:rPr>
              <a:t>детей с  русским фольклором, воспитывать любовь к </a:t>
            </a:r>
            <a:r>
              <a:rPr lang="ru-RU" sz="1600" dirty="0" smtClean="0">
                <a:latin typeface="Georgia" panose="02040502050405020303" pitchFamily="18" charset="0"/>
              </a:rPr>
              <a:t>книге.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Способствовать </a:t>
            </a:r>
            <a:r>
              <a:rPr lang="ru-RU" sz="1600" dirty="0">
                <a:latin typeface="Georgia" panose="02040502050405020303" pitchFamily="18" charset="0"/>
              </a:rPr>
              <a:t>развитию художественного восприятия текста в различных жанрах детской </a:t>
            </a:r>
            <a:r>
              <a:rPr lang="ru-RU" sz="1600" dirty="0" smtClean="0">
                <a:latin typeface="Georgia" panose="02040502050405020303" pitchFamily="18" charset="0"/>
              </a:rPr>
              <a:t>литературы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Развивать </a:t>
            </a:r>
            <a:r>
              <a:rPr lang="ru-RU" sz="1600" dirty="0">
                <a:latin typeface="Georgia" panose="02040502050405020303" pitchFamily="18" charset="0"/>
              </a:rPr>
              <a:t>умение читать наизусть </a:t>
            </a:r>
            <a:r>
              <a:rPr lang="ru-RU" sz="1600" dirty="0" err="1">
                <a:latin typeface="Georgia" panose="02040502050405020303" pitchFamily="18" charset="0"/>
              </a:rPr>
              <a:t>потешки</a:t>
            </a:r>
            <a:r>
              <a:rPr lang="ru-RU" sz="1600" dirty="0">
                <a:latin typeface="Georgia" panose="02040502050405020303" pitchFamily="18" charset="0"/>
              </a:rPr>
              <a:t>, </a:t>
            </a:r>
            <a:r>
              <a:rPr lang="ru-RU" sz="1600" dirty="0" err="1">
                <a:latin typeface="Georgia" panose="02040502050405020303" pitchFamily="18" charset="0"/>
              </a:rPr>
              <a:t>заклички</a:t>
            </a:r>
            <a:r>
              <a:rPr lang="ru-RU" sz="1600" dirty="0">
                <a:latin typeface="Georgia" panose="02040502050405020303" pitchFamily="18" charset="0"/>
              </a:rPr>
              <a:t>, прибаутки и т.п.</a:t>
            </a:r>
          </a:p>
          <a:p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b="1" dirty="0">
                <a:latin typeface="Georgia" panose="02040502050405020303" pitchFamily="18" charset="0"/>
              </a:rPr>
              <a:t>Художественно-эстетическое развитие.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Формировать </a:t>
            </a:r>
            <a:r>
              <a:rPr lang="ru-RU" sz="1600" dirty="0">
                <a:latin typeface="Georgia" panose="02040502050405020303" pitchFamily="18" charset="0"/>
              </a:rPr>
              <a:t>и активизировать у детей проявление эстетического отношения к окружающему миру в разнообразных ситуациях.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Развивать </a:t>
            </a:r>
            <a:r>
              <a:rPr lang="ru-RU" sz="1600" dirty="0">
                <a:latin typeface="Georgia" panose="02040502050405020303" pitchFamily="18" charset="0"/>
              </a:rPr>
              <a:t>эстетическое восприятие  через приобщение детей к декоративной деятельности, учить видеть красоту народных игрушек мастеров и в собственных творческих </a:t>
            </a:r>
            <a:r>
              <a:rPr lang="ru-RU" sz="1600" dirty="0" smtClean="0">
                <a:latin typeface="Georgia" panose="02040502050405020303" pitchFamily="18" charset="0"/>
              </a:rPr>
              <a:t>работах.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Способствовать  </a:t>
            </a:r>
            <a:r>
              <a:rPr lang="ru-RU" sz="1600" dirty="0">
                <a:latin typeface="Georgia" panose="02040502050405020303" pitchFamily="18" charset="0"/>
              </a:rPr>
              <a:t>реализации самостоятельной творческой деятельности детей     (изобразительной, музыкальной и др.) </a:t>
            </a:r>
          </a:p>
          <a:p>
            <a:r>
              <a:rPr lang="ru-RU" sz="1600" b="1" dirty="0">
                <a:latin typeface="Georgia" panose="02040502050405020303" pitchFamily="18" charset="0"/>
              </a:rPr>
              <a:t>Физическое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Формировать </a:t>
            </a:r>
            <a:r>
              <a:rPr lang="ru-RU" sz="1600" dirty="0">
                <a:latin typeface="Georgia" panose="02040502050405020303" pitchFamily="18" charset="0"/>
              </a:rPr>
              <a:t>начальные представления о ценности здорового образа </a:t>
            </a:r>
            <a:r>
              <a:rPr lang="ru-RU" sz="1600" dirty="0" smtClean="0">
                <a:latin typeface="Georgia" panose="02040502050405020303" pitchFamily="18" charset="0"/>
              </a:rPr>
              <a:t>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Познакомить  </a:t>
            </a:r>
            <a:r>
              <a:rPr lang="ru-RU" sz="1600" dirty="0">
                <a:latin typeface="Georgia" panose="02040502050405020303" pitchFamily="18" charset="0"/>
              </a:rPr>
              <a:t>детей с русскими народными подвижными играми</a:t>
            </a:r>
          </a:p>
          <a:p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043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«В дымковской сказочной стране»</a:t>
            </a:r>
            <a:endParaRPr lang="ru-RU" sz="36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30" y="2780928"/>
            <a:ext cx="6695095" cy="35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600400" cy="27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7958" y="6237312"/>
            <a:ext cx="484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Рисуем дымковские узоры</a:t>
            </a:r>
            <a:endParaRPr lang="ru-RU" sz="2400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1930"/>
            <a:ext cx="3681342" cy="2761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90" y="3068959"/>
            <a:ext cx="3673035" cy="2754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7" y="3139948"/>
            <a:ext cx="3542294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869373"/>
            <a:ext cx="414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Украсили  дымковских  собачек узорами из пластилина (</a:t>
            </a:r>
            <a:r>
              <a:rPr lang="ru-RU" b="1" dirty="0" err="1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пластилинография</a:t>
            </a:r>
            <a:r>
              <a:rPr lang="ru-RU" b="1" dirty="0" smtClean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)</a:t>
            </a:r>
            <a:endParaRPr lang="ru-RU" b="1" dirty="0"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986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7348"/>
            <a:ext cx="3456384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75" y="3109636"/>
            <a:ext cx="3480388" cy="2610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65359"/>
            <a:ext cx="1944216" cy="19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«Веселый хоровод дымковских игрушек»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(аппликация)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6742"/>
            <a:ext cx="5323278" cy="39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18" y="1844824"/>
            <a:ext cx="5952662" cy="379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10431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«Есть под Тулой деревенька,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Филимоново зовут...»</a:t>
            </a:r>
          </a:p>
        </p:txBody>
      </p:sp>
    </p:spTree>
    <p:extLst>
      <p:ext uri="{BB962C8B-B14F-4D97-AF65-F5344CB8AC3E}">
        <p14:creationId xmlns:p14="http://schemas.microsoft.com/office/powerpoint/2010/main" val="21029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409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ASUS-PC</cp:lastModifiedBy>
  <cp:revision>25</cp:revision>
  <dcterms:created xsi:type="dcterms:W3CDTF">2014-05-12T04:44:22Z</dcterms:created>
  <dcterms:modified xsi:type="dcterms:W3CDTF">2016-05-28T21:03:27Z</dcterms:modified>
</cp:coreProperties>
</file>